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8" r:id="rId2"/>
    <p:sldId id="322" r:id="rId3"/>
  </p:sldIdLst>
  <p:sldSz cx="24153813" cy="13716000"/>
  <p:notesSz cx="6858000" cy="9144000"/>
  <p:defaultTextStyle>
    <a:defPPr>
      <a:defRPr lang="es-ES"/>
    </a:defPPr>
    <a:lvl1pPr marL="0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1pPr>
    <a:lvl2pPr marL="908868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2pPr>
    <a:lvl3pPr marL="1817736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3pPr>
    <a:lvl4pPr marL="2726604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4pPr>
    <a:lvl5pPr marL="3635472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5pPr>
    <a:lvl6pPr marL="4544339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6pPr>
    <a:lvl7pPr marL="5453207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7pPr>
    <a:lvl8pPr marL="6362075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8pPr>
    <a:lvl9pPr marL="7270943" algn="l" defTabSz="1817736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41" d="100"/>
          <a:sy n="41" d="100"/>
        </p:scale>
        <p:origin x="204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9227" y="2244726"/>
            <a:ext cx="18115360" cy="4775200"/>
          </a:xfrm>
        </p:spPr>
        <p:txBody>
          <a:bodyPr anchor="b"/>
          <a:lstStyle>
            <a:lvl1pPr algn="ctr">
              <a:defRPr sz="11887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9227" y="7204076"/>
            <a:ext cx="18115360" cy="3311524"/>
          </a:xfrm>
        </p:spPr>
        <p:txBody>
          <a:bodyPr/>
          <a:lstStyle>
            <a:lvl1pPr marL="0" indent="0" algn="ctr">
              <a:buNone/>
              <a:defRPr sz="4755"/>
            </a:lvl1pPr>
            <a:lvl2pPr marL="905759" indent="0" algn="ctr">
              <a:buNone/>
              <a:defRPr sz="3962"/>
            </a:lvl2pPr>
            <a:lvl3pPr marL="1811518" indent="0" algn="ctr">
              <a:buNone/>
              <a:defRPr sz="3566"/>
            </a:lvl3pPr>
            <a:lvl4pPr marL="2717277" indent="0" algn="ctr">
              <a:buNone/>
              <a:defRPr sz="3170"/>
            </a:lvl4pPr>
            <a:lvl5pPr marL="3623036" indent="0" algn="ctr">
              <a:buNone/>
              <a:defRPr sz="3170"/>
            </a:lvl5pPr>
            <a:lvl6pPr marL="4528795" indent="0" algn="ctr">
              <a:buNone/>
              <a:defRPr sz="3170"/>
            </a:lvl6pPr>
            <a:lvl7pPr marL="5434554" indent="0" algn="ctr">
              <a:buNone/>
              <a:defRPr sz="3170"/>
            </a:lvl7pPr>
            <a:lvl8pPr marL="6340312" indent="0" algn="ctr">
              <a:buNone/>
              <a:defRPr sz="3170"/>
            </a:lvl8pPr>
            <a:lvl9pPr marL="7246071" indent="0" algn="ctr">
              <a:buNone/>
              <a:defRPr sz="317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795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598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7994" y="3419477"/>
            <a:ext cx="20832664" cy="5705474"/>
          </a:xfrm>
        </p:spPr>
        <p:txBody>
          <a:bodyPr anchor="b"/>
          <a:lstStyle>
            <a:lvl1pPr>
              <a:defRPr sz="11887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7994" y="9178927"/>
            <a:ext cx="20832664" cy="3000374"/>
          </a:xfrm>
        </p:spPr>
        <p:txBody>
          <a:bodyPr/>
          <a:lstStyle>
            <a:lvl1pPr marL="0" indent="0">
              <a:buNone/>
              <a:defRPr sz="4755">
                <a:solidFill>
                  <a:schemeClr val="tx1">
                    <a:tint val="75000"/>
                  </a:schemeClr>
                </a:solidFill>
              </a:defRPr>
            </a:lvl1pPr>
            <a:lvl2pPr marL="905759" indent="0">
              <a:buNone/>
              <a:defRPr sz="3962">
                <a:solidFill>
                  <a:schemeClr val="tx1">
                    <a:tint val="75000"/>
                  </a:schemeClr>
                </a:solidFill>
              </a:defRPr>
            </a:lvl2pPr>
            <a:lvl3pPr marL="1811518" indent="0">
              <a:buNone/>
              <a:defRPr sz="3566">
                <a:solidFill>
                  <a:schemeClr val="tx1">
                    <a:tint val="75000"/>
                  </a:schemeClr>
                </a:solidFill>
              </a:defRPr>
            </a:lvl3pPr>
            <a:lvl4pPr marL="2717277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4pPr>
            <a:lvl5pPr marL="3623036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5pPr>
            <a:lvl6pPr marL="4528795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6pPr>
            <a:lvl7pPr marL="5434554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7pPr>
            <a:lvl8pPr marL="6340312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8pPr>
            <a:lvl9pPr marL="7246071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6698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60574" y="3651250"/>
            <a:ext cx="10265371" cy="87026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227868" y="3651250"/>
            <a:ext cx="10265371" cy="87026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5216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21" y="730251"/>
            <a:ext cx="20832664" cy="265112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722" y="3362326"/>
            <a:ext cx="10218194" cy="1647824"/>
          </a:xfrm>
        </p:spPr>
        <p:txBody>
          <a:bodyPr anchor="b"/>
          <a:lstStyle>
            <a:lvl1pPr marL="0" indent="0">
              <a:buNone/>
              <a:defRPr sz="4755" b="1"/>
            </a:lvl1pPr>
            <a:lvl2pPr marL="905759" indent="0">
              <a:buNone/>
              <a:defRPr sz="3962" b="1"/>
            </a:lvl2pPr>
            <a:lvl3pPr marL="1811518" indent="0">
              <a:buNone/>
              <a:defRPr sz="3566" b="1"/>
            </a:lvl3pPr>
            <a:lvl4pPr marL="2717277" indent="0">
              <a:buNone/>
              <a:defRPr sz="3170" b="1"/>
            </a:lvl4pPr>
            <a:lvl5pPr marL="3623036" indent="0">
              <a:buNone/>
              <a:defRPr sz="3170" b="1"/>
            </a:lvl5pPr>
            <a:lvl6pPr marL="4528795" indent="0">
              <a:buNone/>
              <a:defRPr sz="3170" b="1"/>
            </a:lvl6pPr>
            <a:lvl7pPr marL="5434554" indent="0">
              <a:buNone/>
              <a:defRPr sz="3170" b="1"/>
            </a:lvl7pPr>
            <a:lvl8pPr marL="6340312" indent="0">
              <a:buNone/>
              <a:defRPr sz="3170" b="1"/>
            </a:lvl8pPr>
            <a:lvl9pPr marL="7246071" indent="0">
              <a:buNone/>
              <a:defRPr sz="317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3722" y="5010150"/>
            <a:ext cx="10218194" cy="73691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227868" y="3362326"/>
            <a:ext cx="10268517" cy="1647824"/>
          </a:xfrm>
        </p:spPr>
        <p:txBody>
          <a:bodyPr anchor="b"/>
          <a:lstStyle>
            <a:lvl1pPr marL="0" indent="0">
              <a:buNone/>
              <a:defRPr sz="4755" b="1"/>
            </a:lvl1pPr>
            <a:lvl2pPr marL="905759" indent="0">
              <a:buNone/>
              <a:defRPr sz="3962" b="1"/>
            </a:lvl2pPr>
            <a:lvl3pPr marL="1811518" indent="0">
              <a:buNone/>
              <a:defRPr sz="3566" b="1"/>
            </a:lvl3pPr>
            <a:lvl4pPr marL="2717277" indent="0">
              <a:buNone/>
              <a:defRPr sz="3170" b="1"/>
            </a:lvl4pPr>
            <a:lvl5pPr marL="3623036" indent="0">
              <a:buNone/>
              <a:defRPr sz="3170" b="1"/>
            </a:lvl5pPr>
            <a:lvl6pPr marL="4528795" indent="0">
              <a:buNone/>
              <a:defRPr sz="3170" b="1"/>
            </a:lvl6pPr>
            <a:lvl7pPr marL="5434554" indent="0">
              <a:buNone/>
              <a:defRPr sz="3170" b="1"/>
            </a:lvl7pPr>
            <a:lvl8pPr marL="6340312" indent="0">
              <a:buNone/>
              <a:defRPr sz="3170" b="1"/>
            </a:lvl8pPr>
            <a:lvl9pPr marL="7246071" indent="0">
              <a:buNone/>
              <a:defRPr sz="317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227868" y="5010150"/>
            <a:ext cx="10268517" cy="73691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6716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2146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406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22" y="914400"/>
            <a:ext cx="7790233" cy="3200400"/>
          </a:xfrm>
        </p:spPr>
        <p:txBody>
          <a:bodyPr anchor="b"/>
          <a:lstStyle>
            <a:lvl1pPr>
              <a:defRPr sz="634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8516" y="1974851"/>
            <a:ext cx="12227868" cy="9747250"/>
          </a:xfrm>
        </p:spPr>
        <p:txBody>
          <a:bodyPr/>
          <a:lstStyle>
            <a:lvl1pPr>
              <a:defRPr sz="6340"/>
            </a:lvl1pPr>
            <a:lvl2pPr>
              <a:defRPr sz="5547"/>
            </a:lvl2pPr>
            <a:lvl3pPr>
              <a:defRPr sz="4755"/>
            </a:lvl3pPr>
            <a:lvl4pPr>
              <a:defRPr sz="3962"/>
            </a:lvl4pPr>
            <a:lvl5pPr>
              <a:defRPr sz="3962"/>
            </a:lvl5pPr>
            <a:lvl6pPr>
              <a:defRPr sz="3962"/>
            </a:lvl6pPr>
            <a:lvl7pPr>
              <a:defRPr sz="3962"/>
            </a:lvl7pPr>
            <a:lvl8pPr>
              <a:defRPr sz="3962"/>
            </a:lvl8pPr>
            <a:lvl9pPr>
              <a:defRPr sz="3962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3722" y="4114800"/>
            <a:ext cx="7790233" cy="7623176"/>
          </a:xfrm>
        </p:spPr>
        <p:txBody>
          <a:bodyPr/>
          <a:lstStyle>
            <a:lvl1pPr marL="0" indent="0">
              <a:buNone/>
              <a:defRPr sz="3170"/>
            </a:lvl1pPr>
            <a:lvl2pPr marL="905759" indent="0">
              <a:buNone/>
              <a:defRPr sz="2774"/>
            </a:lvl2pPr>
            <a:lvl3pPr marL="1811518" indent="0">
              <a:buNone/>
              <a:defRPr sz="2377"/>
            </a:lvl3pPr>
            <a:lvl4pPr marL="2717277" indent="0">
              <a:buNone/>
              <a:defRPr sz="1981"/>
            </a:lvl4pPr>
            <a:lvl5pPr marL="3623036" indent="0">
              <a:buNone/>
              <a:defRPr sz="1981"/>
            </a:lvl5pPr>
            <a:lvl6pPr marL="4528795" indent="0">
              <a:buNone/>
              <a:defRPr sz="1981"/>
            </a:lvl6pPr>
            <a:lvl7pPr marL="5434554" indent="0">
              <a:buNone/>
              <a:defRPr sz="1981"/>
            </a:lvl7pPr>
            <a:lvl8pPr marL="6340312" indent="0">
              <a:buNone/>
              <a:defRPr sz="1981"/>
            </a:lvl8pPr>
            <a:lvl9pPr marL="7246071" indent="0">
              <a:buNone/>
              <a:defRPr sz="198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8821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22" y="914400"/>
            <a:ext cx="7790233" cy="3200400"/>
          </a:xfrm>
        </p:spPr>
        <p:txBody>
          <a:bodyPr anchor="b"/>
          <a:lstStyle>
            <a:lvl1pPr>
              <a:defRPr sz="634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8516" y="1974851"/>
            <a:ext cx="12227868" cy="9747250"/>
          </a:xfrm>
        </p:spPr>
        <p:txBody>
          <a:bodyPr anchor="t"/>
          <a:lstStyle>
            <a:lvl1pPr marL="0" indent="0">
              <a:buNone/>
              <a:defRPr sz="6340"/>
            </a:lvl1pPr>
            <a:lvl2pPr marL="905759" indent="0">
              <a:buNone/>
              <a:defRPr sz="5547"/>
            </a:lvl2pPr>
            <a:lvl3pPr marL="1811518" indent="0">
              <a:buNone/>
              <a:defRPr sz="4755"/>
            </a:lvl3pPr>
            <a:lvl4pPr marL="2717277" indent="0">
              <a:buNone/>
              <a:defRPr sz="3962"/>
            </a:lvl4pPr>
            <a:lvl5pPr marL="3623036" indent="0">
              <a:buNone/>
              <a:defRPr sz="3962"/>
            </a:lvl5pPr>
            <a:lvl6pPr marL="4528795" indent="0">
              <a:buNone/>
              <a:defRPr sz="3962"/>
            </a:lvl6pPr>
            <a:lvl7pPr marL="5434554" indent="0">
              <a:buNone/>
              <a:defRPr sz="3962"/>
            </a:lvl7pPr>
            <a:lvl8pPr marL="6340312" indent="0">
              <a:buNone/>
              <a:defRPr sz="3962"/>
            </a:lvl8pPr>
            <a:lvl9pPr marL="7246071" indent="0">
              <a:buNone/>
              <a:defRPr sz="3962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3722" y="4114800"/>
            <a:ext cx="7790233" cy="7623176"/>
          </a:xfrm>
        </p:spPr>
        <p:txBody>
          <a:bodyPr/>
          <a:lstStyle>
            <a:lvl1pPr marL="0" indent="0">
              <a:buNone/>
              <a:defRPr sz="3170"/>
            </a:lvl1pPr>
            <a:lvl2pPr marL="905759" indent="0">
              <a:buNone/>
              <a:defRPr sz="2774"/>
            </a:lvl2pPr>
            <a:lvl3pPr marL="1811518" indent="0">
              <a:buNone/>
              <a:defRPr sz="2377"/>
            </a:lvl3pPr>
            <a:lvl4pPr marL="2717277" indent="0">
              <a:buNone/>
              <a:defRPr sz="1981"/>
            </a:lvl4pPr>
            <a:lvl5pPr marL="3623036" indent="0">
              <a:buNone/>
              <a:defRPr sz="1981"/>
            </a:lvl5pPr>
            <a:lvl6pPr marL="4528795" indent="0">
              <a:buNone/>
              <a:defRPr sz="1981"/>
            </a:lvl6pPr>
            <a:lvl7pPr marL="5434554" indent="0">
              <a:buNone/>
              <a:defRPr sz="1981"/>
            </a:lvl7pPr>
            <a:lvl8pPr marL="6340312" indent="0">
              <a:buNone/>
              <a:defRPr sz="1981"/>
            </a:lvl8pPr>
            <a:lvl9pPr marL="7246071" indent="0">
              <a:buNone/>
              <a:defRPr sz="198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084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0162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285072" y="730250"/>
            <a:ext cx="5208166" cy="1162367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60575" y="730250"/>
            <a:ext cx="15322575" cy="1162367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5952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086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60575" y="730251"/>
            <a:ext cx="20832664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0575" y="3651250"/>
            <a:ext cx="20832664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60575" y="12712701"/>
            <a:ext cx="543460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13DDE-18AD-4FC9-8502-09D016D5FF0B}" type="datetimeFigureOut">
              <a:rPr lang="es-ES" smtClean="0"/>
              <a:t>10/04/2023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00951" y="12712701"/>
            <a:ext cx="8151912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058630" y="12712701"/>
            <a:ext cx="543460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D9278-500F-413A-8CBB-4FADF3DD79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2603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1811518" rtl="0" eaLnBrk="1" latinLnBrk="0" hangingPunct="1">
        <a:lnSpc>
          <a:spcPct val="90000"/>
        </a:lnSpc>
        <a:spcBef>
          <a:spcPct val="0"/>
        </a:spcBef>
        <a:buNone/>
        <a:defRPr sz="871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2879" indent="-452879" algn="l" defTabSz="1811518" rtl="0" eaLnBrk="1" latinLnBrk="0" hangingPunct="1">
        <a:lnSpc>
          <a:spcPct val="90000"/>
        </a:lnSpc>
        <a:spcBef>
          <a:spcPts val="1981"/>
        </a:spcBef>
        <a:buFont typeface="Arial" panose="020B0604020202020204" pitchFamily="34" charset="0"/>
        <a:buChar char="•"/>
        <a:defRPr sz="5547" kern="1200">
          <a:solidFill>
            <a:schemeClr val="tx1"/>
          </a:solidFill>
          <a:latin typeface="+mn-lt"/>
          <a:ea typeface="+mn-ea"/>
          <a:cs typeface="+mn-cs"/>
        </a:defRPr>
      </a:lvl1pPr>
      <a:lvl2pPr marL="1358638" indent="-452879" algn="l" defTabSz="1811518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4755" kern="1200">
          <a:solidFill>
            <a:schemeClr val="tx1"/>
          </a:solidFill>
          <a:latin typeface="+mn-lt"/>
          <a:ea typeface="+mn-ea"/>
          <a:cs typeface="+mn-cs"/>
        </a:defRPr>
      </a:lvl2pPr>
      <a:lvl3pPr marL="2264397" indent="-452879" algn="l" defTabSz="1811518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962" kern="1200">
          <a:solidFill>
            <a:schemeClr val="tx1"/>
          </a:solidFill>
          <a:latin typeface="+mn-lt"/>
          <a:ea typeface="+mn-ea"/>
          <a:cs typeface="+mn-cs"/>
        </a:defRPr>
      </a:lvl3pPr>
      <a:lvl4pPr marL="3170156" indent="-452879" algn="l" defTabSz="1811518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4pPr>
      <a:lvl5pPr marL="4075915" indent="-452879" algn="l" defTabSz="1811518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5pPr>
      <a:lvl6pPr marL="4981674" indent="-452879" algn="l" defTabSz="1811518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6pPr>
      <a:lvl7pPr marL="5887433" indent="-452879" algn="l" defTabSz="1811518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7pPr>
      <a:lvl8pPr marL="6793192" indent="-452879" algn="l" defTabSz="1811518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8pPr>
      <a:lvl9pPr marL="7698951" indent="-452879" algn="l" defTabSz="1811518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1pPr>
      <a:lvl2pPr marL="905759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2pPr>
      <a:lvl3pPr marL="1811518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3pPr>
      <a:lvl4pPr marL="2717277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4pPr>
      <a:lvl5pPr marL="3623036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5pPr>
      <a:lvl6pPr marL="4528795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6pPr>
      <a:lvl7pPr marL="5434554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7pPr>
      <a:lvl8pPr marL="6340312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8pPr>
      <a:lvl9pPr marL="7246071" algn="l" defTabSz="1811518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539262" y="755240"/>
            <a:ext cx="23094461" cy="1683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5400" b="1" dirty="0">
                <a:solidFill>
                  <a:srgbClr val="0070C0"/>
                </a:solidFill>
              </a:rPr>
              <a:t>Capítulo </a:t>
            </a:r>
            <a:r>
              <a:rPr lang="es-ES" sz="5400" b="1" dirty="0" smtClean="0">
                <a:solidFill>
                  <a:srgbClr val="0070C0"/>
                </a:solidFill>
              </a:rPr>
              <a:t>21 Un ejemplo </a:t>
            </a:r>
            <a:r>
              <a:rPr lang="es-ES" sz="5400" b="1" dirty="0">
                <a:solidFill>
                  <a:srgbClr val="0070C0"/>
                </a:solidFill>
              </a:rPr>
              <a:t>práctico guiado de algunos </a:t>
            </a:r>
            <a:r>
              <a:rPr lang="es-ES" sz="5400" b="1" dirty="0" smtClean="0">
                <a:solidFill>
                  <a:srgbClr val="0070C0"/>
                </a:solidFill>
              </a:rPr>
              <a:t>resultados </a:t>
            </a:r>
            <a:r>
              <a:rPr lang="es-ES" sz="5400" b="1" dirty="0">
                <a:solidFill>
                  <a:srgbClr val="0070C0"/>
                </a:solidFill>
              </a:rPr>
              <a:t>de pruebas  coleccionadas  </a:t>
            </a:r>
            <a:r>
              <a:rPr lang="es-ES" sz="5400" b="1" dirty="0" smtClean="0">
                <a:solidFill>
                  <a:srgbClr val="0070C0"/>
                </a:solidFill>
              </a:rPr>
              <a:t>a partir </a:t>
            </a:r>
            <a:r>
              <a:rPr lang="es-ES" sz="5400" b="1" dirty="0">
                <a:solidFill>
                  <a:srgbClr val="0070C0"/>
                </a:solidFill>
              </a:rPr>
              <a:t>de pruebas </a:t>
            </a:r>
            <a:r>
              <a:rPr lang="es-ES" sz="5400" b="1" dirty="0" smtClean="0">
                <a:solidFill>
                  <a:srgbClr val="0070C0"/>
                </a:solidFill>
              </a:rPr>
              <a:t>reales en campo    del sistema de potencia</a:t>
            </a:r>
          </a:p>
          <a:p>
            <a:pPr algn="just"/>
            <a:r>
              <a:rPr lang="es-ES" sz="2800" b="1" dirty="0" smtClean="0"/>
              <a:t>21.1 PRUEBA DEL TRANSFORMADOR DE POTENCIA </a:t>
            </a:r>
          </a:p>
          <a:p>
            <a:pPr algn="just"/>
            <a:r>
              <a:rPr lang="es-ES" sz="2800" b="1" dirty="0" smtClean="0"/>
              <a:t>Ejemplo 1:</a:t>
            </a:r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 smtClean="0"/>
          </a:p>
          <a:p>
            <a:pPr algn="just"/>
            <a:endParaRPr lang="es-ES" sz="2800" b="1" dirty="0" smtClean="0"/>
          </a:p>
          <a:p>
            <a:pPr algn="just"/>
            <a:r>
              <a:rPr lang="es-ES" sz="2800" b="1" dirty="0" smtClean="0"/>
              <a:t>1</a:t>
            </a:r>
            <a:r>
              <a:rPr lang="es-ES" sz="2800" b="1" dirty="0"/>
              <a:t>. Prueba de nivel de ruido de audio</a:t>
            </a:r>
          </a:p>
          <a:p>
            <a:pPr algn="just"/>
            <a:r>
              <a:rPr lang="es-ES" sz="2800" dirty="0"/>
              <a:t>Nivel medio de ruido = 77 </a:t>
            </a:r>
            <a:r>
              <a:rPr lang="es-ES" sz="2800" dirty="0" smtClean="0"/>
              <a:t>dB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dirty="0"/>
              <a:t>2. Prueba de relación (ver la Tabla </a:t>
            </a:r>
            <a:r>
              <a:rPr lang="es-ES" sz="2800" b="1" dirty="0" smtClean="0"/>
              <a:t>21.1)</a:t>
            </a:r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r>
              <a:rPr lang="es-ES" sz="2800" dirty="0" smtClean="0"/>
              <a:t>6</a:t>
            </a:r>
            <a:r>
              <a:rPr lang="es-ES" sz="2800" dirty="0"/>
              <a:t>. Pruebas dieléctricas21.2    VALORES   DE    IMPEDANCIA   DE   LA   LÍNEA   DE </a:t>
            </a:r>
          </a:p>
          <a:p>
            <a:pPr algn="just"/>
            <a:r>
              <a:rPr lang="es-ES" sz="2800" dirty="0"/>
              <a:t>TRANSMISIÓN DE ALTA TENSIÓN</a:t>
            </a:r>
          </a:p>
          <a:p>
            <a:pPr algn="just"/>
            <a:r>
              <a:rPr lang="es-ES" sz="2800" dirty="0"/>
              <a:t>21.3 PRUEBAS DEL SISTEMA AISLADO DE GAS</a:t>
            </a:r>
          </a:p>
          <a:p>
            <a:pPr algn="just"/>
            <a:r>
              <a:rPr lang="es-ES" sz="2800" dirty="0"/>
              <a:t>Seccionador: resistencia de contacto510 </a:t>
            </a:r>
            <a:r>
              <a:rPr lang="es-ES" sz="2800" dirty="0" err="1"/>
              <a:t>μΩ</a:t>
            </a:r>
            <a:endParaRPr lang="es-ES" sz="2800" dirty="0"/>
          </a:p>
          <a:p>
            <a:pPr algn="just"/>
            <a:r>
              <a:rPr lang="es-ES" sz="2800" dirty="0"/>
              <a:t>.</a:t>
            </a:r>
          </a:p>
          <a:p>
            <a:pPr algn="just"/>
            <a:r>
              <a:rPr lang="es-ES" sz="2800" dirty="0"/>
              <a:t>21.4 PANELES DE BAJA TENSIÓN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522" y="2836617"/>
            <a:ext cx="4978340" cy="684664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8413" y="10644555"/>
            <a:ext cx="7563064" cy="2649414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4260643" y="1519629"/>
            <a:ext cx="56439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s-ES" sz="2800" b="1" dirty="0" smtClean="0"/>
              <a:t>3. </a:t>
            </a:r>
            <a:r>
              <a:rPr lang="es-ES" sz="2800" b="1" dirty="0"/>
              <a:t>Prueba </a:t>
            </a:r>
            <a:r>
              <a:rPr lang="es-ES" sz="2800" b="1" dirty="0" smtClean="0"/>
              <a:t>en vacío </a:t>
            </a:r>
            <a:r>
              <a:rPr lang="es-ES" sz="2800" b="1" dirty="0"/>
              <a:t>(ver la Tabla </a:t>
            </a:r>
            <a:r>
              <a:rPr lang="es-ES" sz="2800" b="1" dirty="0" smtClean="0"/>
              <a:t>21.2)</a:t>
            </a:r>
            <a:endParaRPr lang="es-ES" sz="2800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29617" y="2400291"/>
            <a:ext cx="7778690" cy="235332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4260643" y="4693116"/>
            <a:ext cx="69389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/>
              <a:t>4. Tensión de impedancia y pérdidas de carga</a:t>
            </a:r>
          </a:p>
          <a:p>
            <a:pPr algn="just"/>
            <a:r>
              <a:rPr lang="es-ES" sz="2800" b="1" dirty="0" smtClean="0"/>
              <a:t>     SC </a:t>
            </a:r>
            <a:r>
              <a:rPr lang="es-ES" sz="2800" b="1" dirty="0"/>
              <a:t>del lado LV a 95°C (Ver la Tabla 21.3)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29617" y="5887856"/>
            <a:ext cx="8904105" cy="274033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4436894" y="8868819"/>
            <a:ext cx="78215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/>
              <a:t>5.  Medidas de la resistencia de los devanados </a:t>
            </a:r>
          </a:p>
          <a:p>
            <a:pPr algn="just"/>
            <a:r>
              <a:rPr lang="es-ES" sz="2800" b="1" dirty="0"/>
              <a:t>T=21°C (Ver la Tabla 21.4)</a:t>
            </a:r>
          </a:p>
          <a:p>
            <a:pPr algn="ctr"/>
            <a:r>
              <a:rPr lang="es-ES" sz="2800" b="1" dirty="0"/>
              <a:t>Terminales: Y = S y B = T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29617" y="10253814"/>
            <a:ext cx="8482075" cy="322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896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586155" y="497332"/>
            <a:ext cx="23094461" cy="1388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 smtClean="0"/>
              <a:t>6</a:t>
            </a:r>
            <a:r>
              <a:rPr lang="es-ES" sz="2800" b="1" dirty="0"/>
              <a:t>. Pruebas </a:t>
            </a:r>
            <a:r>
              <a:rPr lang="es-ES" sz="2800" b="1" dirty="0" smtClean="0"/>
              <a:t>dieléctricas</a:t>
            </a:r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r>
              <a:rPr lang="es-ES" sz="2800" b="1" dirty="0" smtClean="0"/>
              <a:t>21.2    </a:t>
            </a:r>
            <a:r>
              <a:rPr lang="es-ES" sz="2800" b="1" dirty="0"/>
              <a:t>VALORES   DE    IMPEDANCIA   DE   LA   LÍNEA   </a:t>
            </a:r>
            <a:r>
              <a:rPr lang="es-ES" sz="2800" b="1" dirty="0" smtClean="0"/>
              <a:t>DE TRANSMISIÓN </a:t>
            </a:r>
            <a:r>
              <a:rPr lang="es-ES" sz="2800" b="1" dirty="0"/>
              <a:t>DE ALTA </a:t>
            </a:r>
            <a:r>
              <a:rPr lang="es-ES" sz="2800" b="1" dirty="0" smtClean="0"/>
              <a:t>TENSIÓN</a:t>
            </a:r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/>
          </a:p>
          <a:p>
            <a:pPr algn="just"/>
            <a:r>
              <a:rPr lang="es-ES" sz="2800" b="1" dirty="0"/>
              <a:t>21.3 PRUEBAS DEL SISTEMA AISLADO DE GAS</a:t>
            </a:r>
          </a:p>
          <a:p>
            <a:pPr algn="just"/>
            <a:r>
              <a:rPr lang="es-ES" sz="2800" b="1" dirty="0"/>
              <a:t>Seccionador: resistencia de </a:t>
            </a:r>
            <a:r>
              <a:rPr lang="es-ES" sz="2800" b="1" dirty="0" smtClean="0"/>
              <a:t>contacto = 10 </a:t>
            </a:r>
            <a:r>
              <a:rPr lang="es-ES" sz="2800" b="1" dirty="0" err="1"/>
              <a:t>μΩ</a:t>
            </a:r>
            <a:endParaRPr lang="es-ES" sz="2800" b="1" dirty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0033" y="973016"/>
            <a:ext cx="6655105" cy="423202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847" y="5662546"/>
            <a:ext cx="3231968" cy="177514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4"/>
          <a:srcRect b="46988"/>
          <a:stretch/>
        </p:blipFill>
        <p:spPr>
          <a:xfrm>
            <a:off x="696154" y="8311233"/>
            <a:ext cx="9362246" cy="4707714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5495068" y="497332"/>
            <a:ext cx="49320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s-ES" sz="2800" b="1" dirty="0"/>
              <a:t>21.4 PANELES DE BAJA TENSIÓN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64595" y="1020552"/>
            <a:ext cx="3225373" cy="67933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4"/>
          <a:srcRect t="52499"/>
          <a:stretch/>
        </p:blipFill>
        <p:spPr>
          <a:xfrm>
            <a:off x="10414684" y="8311233"/>
            <a:ext cx="8975284" cy="397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6015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1182</TotalTime>
  <Words>187</Words>
  <Application>Microsoft Office PowerPoint</Application>
  <PresentationFormat>Personalizado</PresentationFormat>
  <Paragraphs>73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Marita</dc:creator>
  <cp:lastModifiedBy>Marita</cp:lastModifiedBy>
  <cp:revision>118</cp:revision>
  <dcterms:created xsi:type="dcterms:W3CDTF">2023-02-21T03:10:53Z</dcterms:created>
  <dcterms:modified xsi:type="dcterms:W3CDTF">2023-04-10T03:40:15Z</dcterms:modified>
</cp:coreProperties>
</file>